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4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5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6.xml" ContentType="application/vnd.openxmlformats-officedocument.them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7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  <p:sldMasterId id="2147483732" r:id="rId2"/>
    <p:sldMasterId id="2147483798" r:id="rId3"/>
    <p:sldMasterId id="2147483810" r:id="rId4"/>
    <p:sldMasterId id="2147483828" r:id="rId5"/>
    <p:sldMasterId id="2147483846" r:id="rId6"/>
    <p:sldMasterId id="2147483858" r:id="rId7"/>
    <p:sldMasterId id="2147483888" r:id="rId8"/>
  </p:sldMasterIdLst>
  <p:sldIdLst>
    <p:sldId id="256" r:id="rId9"/>
    <p:sldId id="257" r:id="rId10"/>
    <p:sldId id="258" r:id="rId11"/>
    <p:sldId id="259" r:id="rId12"/>
    <p:sldId id="264" r:id="rId13"/>
    <p:sldId id="265" r:id="rId14"/>
    <p:sldId id="263" r:id="rId15"/>
    <p:sldId id="261" r:id="rId16"/>
    <p:sldId id="260" r:id="rId17"/>
    <p:sldId id="262" r:id="rId18"/>
    <p:sldId id="266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theme" Target="theme/theme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288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131909"/>
      </p:ext>
    </p:extLst>
  </p:cSld>
  <p:clrMapOvr>
    <a:masterClrMapping/>
  </p:clrMapOvr>
  <p:hf sldNum="0"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271506"/>
      </p:ext>
    </p:extLst>
  </p:cSld>
  <p:clrMapOvr>
    <a:masterClrMapping/>
  </p:clrMapOvr>
  <p:hf sldNum="0" hdr="0" ftr="0" dt="0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975050"/>
      </p:ext>
    </p:extLst>
  </p:cSld>
  <p:clrMapOvr>
    <a:masterClrMapping/>
  </p:clrMapOvr>
  <p:hf sldNum="0" hdr="0" ftr="0" dt="0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8218216"/>
      </p:ext>
    </p:extLst>
  </p:cSld>
  <p:clrMapOvr>
    <a:masterClrMapping/>
  </p:clrMapOvr>
  <p:hf sldNum="0" hdr="0" ftr="0" dt="0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161414"/>
      </p:ext>
    </p:extLst>
  </p:cSld>
  <p:clrMapOvr>
    <a:masterClrMapping/>
  </p:clrMapOvr>
  <p:hf sldNum="0" hdr="0" ftr="0" dt="0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35765"/>
      </p:ext>
    </p:extLst>
  </p:cSld>
  <p:clrMapOvr>
    <a:masterClrMapping/>
  </p:clrMapOvr>
  <p:hf sldNum="0" hdr="0" ftr="0" dt="0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 sa slik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861361"/>
      </p:ext>
    </p:extLst>
  </p:cSld>
  <p:clrMapOvr>
    <a:masterClrMapping/>
  </p:clrMapOvr>
  <p:hf sldNum="0" hdr="0" ftr="0" dt="0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100051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73806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07451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241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166182"/>
      </p:ext>
    </p:extLst>
  </p:cSld>
  <p:clrMapOvr>
    <a:masterClrMapping/>
  </p:clrMapOvr>
  <p:hf sldNum="0"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030626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601641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23714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23002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09411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16401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485168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411653"/>
      </p:ext>
    </p:extLst>
  </p:cSld>
  <p:clrMapOvr>
    <a:masterClrMapping/>
  </p:clrMapOvr>
  <p:hf sldNum="0" hdr="0" ftr="0" dt="0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114923"/>
      </p:ext>
    </p:extLst>
  </p:cSld>
  <p:clrMapOvr>
    <a:masterClrMapping/>
  </p:clrMapOvr>
  <p:hf sldNum="0" hdr="0" ftr="0" dt="0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hr-HR"/>
              <a:t>Kliknite da biste uredili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701528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8033509"/>
      </p:ext>
    </p:extLst>
  </p:cSld>
  <p:clrMapOvr>
    <a:masterClrMapping/>
  </p:clrMapOvr>
  <p:hf sldNum="0"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708054"/>
      </p:ext>
    </p:extLst>
  </p:cSld>
  <p:clrMapOvr>
    <a:masterClrMapping/>
  </p:clrMapOvr>
  <p:hf sldNum="0" hdr="0" ftr="0" dt="0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511988"/>
      </p:ext>
    </p:extLst>
  </p:cSld>
  <p:clrMapOvr>
    <a:masterClrMapping/>
  </p:clrMapOvr>
  <p:hf sldNum="0" hdr="0" ftr="0" dt="0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 sa slik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175837"/>
      </p:ext>
    </p:extLst>
  </p:cSld>
  <p:clrMapOvr>
    <a:masterClrMapping/>
  </p:clrMapOvr>
  <p:hf sldNum="0" hdr="0" ftr="0" dt="0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51720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0293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26300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8014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 sa slik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16605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6981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4120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5637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946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1673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3193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984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3411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0052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524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01404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64643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561848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157874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7221097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37882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820446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77627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 sa slik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628567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3362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3762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272561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43665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32897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0607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53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1568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8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88151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68069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47464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21910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3862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39020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84885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29949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989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2708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70315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04430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44448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4534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70353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960959"/>
      </p:ext>
    </p:extLst>
  </p:cSld>
  <p:clrMapOvr>
    <a:masterClrMapping/>
  </p:clrMapOvr>
  <p:hf sldNum="0"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384447"/>
      </p:ext>
    </p:extLst>
  </p:cSld>
  <p:clrMapOvr>
    <a:masterClrMapping/>
  </p:clrMapOvr>
  <p:hf sldNum="0"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79632324"/>
      </p:ext>
    </p:extLst>
  </p:cSld>
  <p:clrMapOvr>
    <a:masterClrMapping/>
  </p:clrMapOvr>
  <p:hf sldNum="0"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06663"/>
      </p:ext>
    </p:extLst>
  </p:cSld>
  <p:clrMapOvr>
    <a:masterClrMapping/>
  </p:clrMapOvr>
  <p:hf sldNum="0"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10321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61525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 sa slik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953301"/>
      </p:ext>
    </p:extLst>
  </p:cSld>
  <p:clrMapOvr>
    <a:masterClrMapping/>
  </p:clrMapOvr>
  <p:hf sldNum="0"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39747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06666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9AB3A824-1A51-4B26-AD58-A6D8E14F6C0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900349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89145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71925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24731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836851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42252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366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37198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542645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17606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434097"/>
      </p:ext>
    </p:extLst>
  </p:cSld>
  <p:clrMapOvr>
    <a:masterClrMapping/>
  </p:clrMapOvr>
  <p:hf sldNum="0" hdr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365503"/>
      </p:ext>
    </p:extLst>
  </p:cSld>
  <p:clrMapOvr>
    <a:masterClrMapping/>
  </p:clrMapOvr>
  <p:hf sldNum="0" hdr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578552"/>
      </p:ext>
    </p:extLst>
  </p:cSld>
  <p:clrMapOvr>
    <a:masterClrMapping/>
  </p:clrMapOvr>
  <p:hf sldNum="0" hdr="0" ft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168703"/>
      </p:ext>
    </p:extLst>
  </p:cSld>
  <p:clrMapOvr>
    <a:masterClrMapping/>
  </p:clrMapOvr>
  <p:hf sldNum="0"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 cit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0353571"/>
      </p:ext>
    </p:extLst>
  </p:cSld>
  <p:clrMapOvr>
    <a:masterClrMapping/>
  </p:clrMapOvr>
  <p:hf sldNum="0" hdr="0" ft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ili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982425"/>
      </p:ext>
    </p:extLst>
  </p:cSld>
  <p:clrMapOvr>
    <a:masterClrMapping/>
  </p:clrMapOvr>
  <p:hf sldNum="0" hdr="0" ft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494425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7193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84931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99128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10745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4002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23383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78039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69657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64887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00007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81541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52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88592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32790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7405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48855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6405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03481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564156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90294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0841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65790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981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2.xml"/><Relationship Id="rId19" Type="http://schemas.openxmlformats.org/officeDocument/2006/relationships/image" Target="../media/image12.png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Relationship Id="rId14" Type="http://schemas.openxmlformats.org/officeDocument/2006/relationships/image" Target="../media/image4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13" Type="http://schemas.openxmlformats.org/officeDocument/2006/relationships/slideLayout" Target="../slideLayouts/slideLayout103.xml"/><Relationship Id="rId18" Type="http://schemas.openxmlformats.org/officeDocument/2006/relationships/theme" Target="../theme/theme7.xml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slideLayout" Target="../slideLayouts/slideLayout102.xml"/><Relationship Id="rId17" Type="http://schemas.openxmlformats.org/officeDocument/2006/relationships/slideLayout" Target="../slideLayouts/slideLayout107.xml"/><Relationship Id="rId2" Type="http://schemas.openxmlformats.org/officeDocument/2006/relationships/slideLayout" Target="../slideLayouts/slideLayout92.xml"/><Relationship Id="rId16" Type="http://schemas.openxmlformats.org/officeDocument/2006/relationships/slideLayout" Target="../slideLayouts/slideLayout106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10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Relationship Id="rId14" Type="http://schemas.openxmlformats.org/officeDocument/2006/relationships/slideLayout" Target="../slideLayouts/slideLayout104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theme" Target="../theme/theme8.xml"/><Relationship Id="rId3" Type="http://schemas.openxmlformats.org/officeDocument/2006/relationships/slideLayout" Target="../slideLayouts/slideLayout110.xml"/><Relationship Id="rId21" Type="http://schemas.openxmlformats.org/officeDocument/2006/relationships/image" Target="../media/image20.png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10" Type="http://schemas.openxmlformats.org/officeDocument/2006/relationships/slideLayout" Target="../slideLayouts/slideLayout117.xml"/><Relationship Id="rId19" Type="http://schemas.openxmlformats.org/officeDocument/2006/relationships/image" Target="../media/image18.png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Relationship Id="rId22" Type="http://schemas.openxmlformats.org/officeDocument/2006/relationships/image" Target="../media/image2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187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4663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663110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676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898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149668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0538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  <p:sldLayoutId id="2147483870" r:id="rId12"/>
    <p:sldLayoutId id="2147483871" r:id="rId13"/>
    <p:sldLayoutId id="2147483872" r:id="rId14"/>
    <p:sldLayoutId id="2147483873" r:id="rId15"/>
    <p:sldLayoutId id="2147483874" r:id="rId16"/>
    <p:sldLayoutId id="2147483875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610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  <p:sldLayoutId id="2147483904" r:id="rId16"/>
    <p:sldLayoutId id="214748390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3.xml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hr.wikipedia.org/wiki/Zemljin_pla&#353;t" TargetMode="External"/><Relationship Id="rId3" Type="http://schemas.openxmlformats.org/officeDocument/2006/relationships/image" Target="../media/image33.jpeg"/><Relationship Id="rId7" Type="http://schemas.openxmlformats.org/officeDocument/2006/relationships/hyperlink" Target="https://en.wikipedia.org/wiki/Atmosphere_of_Earth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4.xml"/><Relationship Id="rId6" Type="http://schemas.openxmlformats.org/officeDocument/2006/relationships/hyperlink" Target="https://en.wikipedia.org/wiki/Earth%27s_mantle" TargetMode="External"/><Relationship Id="rId5" Type="http://schemas.openxmlformats.org/officeDocument/2006/relationships/image" Target="../media/image35.png"/><Relationship Id="rId10" Type="http://schemas.openxmlformats.org/officeDocument/2006/relationships/hyperlink" Target="https://en.wikipedia.org/wiki/Magma" TargetMode="External"/><Relationship Id="rId4" Type="http://schemas.openxmlformats.org/officeDocument/2006/relationships/image" Target="../media/image34.png"/><Relationship Id="rId9" Type="http://schemas.openxmlformats.org/officeDocument/2006/relationships/hyperlink" Target="https://en.wikipedia.org/wiki/Mohorovi&#269;i&#263;_discontinuit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1.xml"/><Relationship Id="rId5" Type="http://schemas.openxmlformats.org/officeDocument/2006/relationships/image" Target="../media/image23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7.xml"/><Relationship Id="rId4" Type="http://schemas.openxmlformats.org/officeDocument/2006/relationships/image" Target="../media/image2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26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27.jpe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0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B347087-DEE1-4F23-8486-A2690AA19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4BB81AE-EE4A-4AA4-8941-104B6C943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88137"/>
            <a:ext cx="11227442" cy="588329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pic>
        <p:nvPicPr>
          <p:cNvPr id="1026" name="Picture 2" descr="Slikovni rezultat za zemlja">
            <a:extLst>
              <a:ext uri="{FF2B5EF4-FFF2-40B4-BE49-F238E27FC236}">
                <a16:creationId xmlns:a16="http://schemas.microsoft.com/office/drawing/2014/main" id="{29CE25F2-0FF2-4B61-81FE-3F61A07130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99" r="1" b="23801"/>
          <a:stretch/>
        </p:blipFill>
        <p:spPr bwMode="auto">
          <a:xfrm>
            <a:off x="486138" y="488137"/>
            <a:ext cx="11227442" cy="5883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AA791FC-1AEF-4561-93B5-6B9E981BB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21280" y="3594428"/>
            <a:ext cx="69494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AAA2202F-2A68-464D-8E53-CEBE9303D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5B129734-DF6D-46B8-A0E0-4F178B3AD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8956"/>
            <a:ext cx="12234672" cy="658368"/>
            <a:chOff x="-18288" y="3128956"/>
            <a:chExt cx="12234672" cy="658368"/>
          </a:xfrm>
        </p:grpSpPr>
        <p:sp useBgFill="1">
          <p:nvSpPr>
            <p:cNvPr id="80" name="Rounded Rectangle 21">
              <a:extLst>
                <a:ext uri="{FF2B5EF4-FFF2-40B4-BE49-F238E27FC236}">
                  <a16:creationId xmlns:a16="http://schemas.microsoft.com/office/drawing/2014/main" id="{6A986578-4991-4E9B-94B7-056F6B09B7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257D0097-ACF2-46A6-804C-C5D55A188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82" name="Rounded Rectangle 27">
              <a:extLst>
                <a:ext uri="{FF2B5EF4-FFF2-40B4-BE49-F238E27FC236}">
                  <a16:creationId xmlns:a16="http://schemas.microsoft.com/office/drawing/2014/main" id="{A71DA5EB-109A-4C2F-A093-7E5F6490B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DA85B8CE-EB01-4DD0-8B39-D413503D7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  <p:sp>
        <p:nvSpPr>
          <p:cNvPr id="2" name="Naslov 1">
            <a:extLst>
              <a:ext uri="{FF2B5EF4-FFF2-40B4-BE49-F238E27FC236}">
                <a16:creationId xmlns:a16="http://schemas.microsoft.com/office/drawing/2014/main" id="{84795D16-83B4-4C95-B942-969161C2F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4403" y="1113698"/>
            <a:ext cx="8229600" cy="2345264"/>
          </a:xfrm>
        </p:spPr>
        <p:txBody>
          <a:bodyPr>
            <a:normAutofit/>
          </a:bodyPr>
          <a:lstStyle/>
          <a:p>
            <a:r>
              <a:rPr lang="hr-HR" sz="6000" b="1" dirty="0">
                <a:solidFill>
                  <a:schemeClr val="bg1"/>
                </a:solidFill>
              </a:rPr>
              <a:t>Građa Zemlje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3" name="TekstniOkvir 2">
            <a:extLst>
              <a:ext uri="{FF2B5EF4-FFF2-40B4-BE49-F238E27FC236}">
                <a16:creationId xmlns:a16="http://schemas.microsoft.com/office/drawing/2014/main" id="{F32CB5AC-986F-4ED4-9DB3-48455F0B0BF2}"/>
              </a:ext>
            </a:extLst>
          </p:cNvPr>
          <p:cNvSpPr txBox="1"/>
          <p:nvPr/>
        </p:nvSpPr>
        <p:spPr>
          <a:xfrm>
            <a:off x="5498564" y="3761103"/>
            <a:ext cx="3712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chemeClr val="bg1"/>
                </a:solidFill>
              </a:rPr>
              <a:t>Melisa Ibiši, 8.c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14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Povezana slika">
            <a:extLst>
              <a:ext uri="{FF2B5EF4-FFF2-40B4-BE49-F238E27FC236}">
                <a16:creationId xmlns:a16="http://schemas.microsoft.com/office/drawing/2014/main" id="{F553DA17-7C02-4567-BDDF-D81173CF65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84" r="-2" b="9158"/>
          <a:stretch/>
        </p:blipFill>
        <p:spPr bwMode="auto">
          <a:xfrm>
            <a:off x="2877132" y="875098"/>
            <a:ext cx="6437736" cy="3091784"/>
          </a:xfrm>
          <a:prstGeom prst="rect">
            <a:avLst/>
          </a:prstGeom>
          <a:noFill/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9F35AAFE-D8C0-4A98-B15E-5A6A4EB1C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969" y="4048913"/>
            <a:ext cx="10494062" cy="12705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i="0" kern="1200" cap="all" dirty="0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rPr>
              <a:t>Magma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6DCAA73A-9DE1-4C13-A053-AD68E24DE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969" y="5319449"/>
            <a:ext cx="10494062" cy="70264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  <a:t>Stijenski materijal koji se nalazi ispod Zemljine površine</a:t>
            </a:r>
          </a:p>
        </p:txBody>
      </p:sp>
    </p:spTree>
    <p:extLst>
      <p:ext uri="{BB962C8B-B14F-4D97-AF65-F5344CB8AC3E}">
        <p14:creationId xmlns:p14="http://schemas.microsoft.com/office/powerpoint/2010/main" val="3961716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Slikovni rezultat za zemlja meteor">
            <a:extLst>
              <a:ext uri="{FF2B5EF4-FFF2-40B4-BE49-F238E27FC236}">
                <a16:creationId xmlns:a16="http://schemas.microsoft.com/office/drawing/2014/main" id="{BBE6792E-9978-4A54-839A-A54F89AF5D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25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53A99578-AEE3-4492-B2EC-5BA96552A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1769540"/>
            <a:ext cx="9440034" cy="1828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/>
              <a:t>Hvala</a:t>
            </a:r>
            <a:r>
              <a:rPr lang="en-US" sz="5400" dirty="0"/>
              <a:t> </a:t>
            </a:r>
            <a:r>
              <a:rPr lang="en-US" sz="5400" dirty="0" err="1"/>
              <a:t>na</a:t>
            </a:r>
            <a:r>
              <a:rPr lang="en-US" sz="5400" dirty="0"/>
              <a:t> </a:t>
            </a:r>
            <a:r>
              <a:rPr lang="en-US" sz="5400" dirty="0" err="1"/>
              <a:t>pažnji</a:t>
            </a:r>
            <a:r>
              <a:rPr lang="en-US" sz="54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32514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B7328C2D-38F0-4C80-9EA5-A1AD0D6B2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/>
          </a:blipFill>
          <a:ln w="15875" cap="flat" cmpd="sng" algn="ctr">
            <a:solidFill>
              <a:srgbClr val="B15E28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grpSp>
        <p:nvGrpSpPr>
          <p:cNvPr id="20" name="Group 9">
            <a:extLst>
              <a:ext uri="{FF2B5EF4-FFF2-40B4-BE49-F238E27FC236}">
                <a16:creationId xmlns:a16="http://schemas.microsoft.com/office/drawing/2014/main" id="{BD17E249-48D0-476B-A642-A5D58DD39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E4B7EC7-DE5B-4F27-839A-7CDF49C61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1" name="Rectangle 11">
              <a:extLst>
                <a:ext uri="{FF2B5EF4-FFF2-40B4-BE49-F238E27FC236}">
                  <a16:creationId xmlns:a16="http://schemas.microsoft.com/office/drawing/2014/main" id="{DDA01082-3C8F-4602-8DA7-C82DF7095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miter lim="800000"/>
            </a:ln>
            <a:effectLst>
              <a:innerShdw blurRad="25400" dist="12700" dir="13500000">
                <a:srgbClr val="000000">
                  <a:alpha val="45000"/>
                </a:srgbClr>
              </a:innerShdw>
            </a:effectLst>
          </p:spPr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A21B48A-5892-4DD2-B2E1-91BD42A44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22" name="Picture 13">
              <a:extLst>
                <a:ext uri="{FF2B5EF4-FFF2-40B4-BE49-F238E27FC236}">
                  <a16:creationId xmlns:a16="http://schemas.microsoft.com/office/drawing/2014/main" id="{BE083B53-5B4C-4C29-BDFD-A28B754A5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Naslov 1">
            <a:extLst>
              <a:ext uri="{FF2B5EF4-FFF2-40B4-BE49-F238E27FC236}">
                <a16:creationId xmlns:a16="http://schemas.microsoft.com/office/drawing/2014/main" id="{592F8A49-6703-4B5A-910D-5869AF86C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hr-HR" b="1"/>
              <a:t>Literatura</a:t>
            </a:r>
            <a:endParaRPr lang="en-US" b="1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B65B193-F600-4C1B-9DBF-09D94CDB08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83042" y="2400639"/>
            <a:ext cx="92738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zervirano mjesto sadržaja 2">
            <a:extLst>
              <a:ext uri="{FF2B5EF4-FFF2-40B4-BE49-F238E27FC236}">
                <a16:creationId xmlns:a16="http://schemas.microsoft.com/office/drawing/2014/main" id="{862C9742-99B6-40AC-9199-6A4A93B22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https://en.wikipedia.org/wiki/Earth%27s_mantle</a:t>
            </a:r>
            <a:endParaRPr lang="hr-HR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https://en.wikipedia.org/wiki/Atmosphere_of_Earth</a:t>
            </a:r>
            <a:endParaRPr lang="hr-HR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https://hr.wikipedia.org/wiki/Zemljin_plašt</a:t>
            </a:r>
            <a:endParaRPr lang="hr-HR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https://en.wikipedia.org/wiki/Mohorovičić_discontinuity</a:t>
            </a:r>
            <a:endParaRPr lang="hr-HR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https://en.wikipedia.org/wiki/Magma</a:t>
            </a:r>
            <a:endParaRPr lang="hr-HR" dirty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BAE659D6-F2D7-4631-904B-5219EDEEE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DCE472FB-5259-48F7-B10C-DE074EEA2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2D8CF195-D394-4D6C-9286-875AA1E61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BF4AE0C0-6324-4801-BA00-25D693DA8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EECC475-8B3B-41EE-906D-7EFA12B48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F4360626-F3B0-40AC-A439-F31C91ACB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EA649A94-9E08-4CAD-9600-A8B8B2CF1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914" y="623392"/>
            <a:ext cx="8608037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400" b="1" dirty="0" err="1"/>
              <a:t>Slojevi</a:t>
            </a:r>
            <a:r>
              <a:rPr lang="en-US" sz="4400" b="1" dirty="0"/>
              <a:t> </a:t>
            </a:r>
            <a:r>
              <a:rPr lang="en-US" sz="4400" b="1" dirty="0" err="1"/>
              <a:t>Zemlje</a:t>
            </a:r>
            <a:endParaRPr lang="en-US" sz="4400" b="1" dirty="0"/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5178AAC9-5544-43EA-B950-78F6A669B921}"/>
              </a:ext>
            </a:extLst>
          </p:cNvPr>
          <p:cNvSpPr txBox="1"/>
          <p:nvPr/>
        </p:nvSpPr>
        <p:spPr>
          <a:xfrm>
            <a:off x="1975805" y="1967345"/>
            <a:ext cx="3298159" cy="4082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0" indent="-338328" defTabSz="914400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000" dirty="0" err="1"/>
              <a:t>Omotač</a:t>
            </a:r>
            <a:r>
              <a:rPr lang="en-US" sz="2000" dirty="0"/>
              <a:t> </a:t>
            </a:r>
          </a:p>
          <a:p>
            <a:pPr marL="571500" indent="-338328" defTabSz="914400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000" dirty="0" err="1"/>
              <a:t>Vanjska</a:t>
            </a:r>
            <a:r>
              <a:rPr lang="en-US" sz="2000" dirty="0"/>
              <a:t> </a:t>
            </a:r>
            <a:r>
              <a:rPr lang="en-US" sz="2000" dirty="0" err="1"/>
              <a:t>jezgra</a:t>
            </a:r>
            <a:r>
              <a:rPr lang="en-US" sz="2000" dirty="0"/>
              <a:t> </a:t>
            </a:r>
          </a:p>
          <a:p>
            <a:pPr marL="571500" indent="-338328" defTabSz="914400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000" dirty="0" err="1"/>
              <a:t>Unutrašnja</a:t>
            </a:r>
            <a:r>
              <a:rPr lang="en-US" sz="2000" dirty="0"/>
              <a:t> </a:t>
            </a:r>
            <a:r>
              <a:rPr lang="en-US" sz="2000" dirty="0" err="1"/>
              <a:t>jezgra</a:t>
            </a:r>
            <a:endParaRPr lang="en-US" sz="2000" dirty="0"/>
          </a:p>
          <a:p>
            <a:pPr marL="571500" indent="-338328" defTabSz="914400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2000" dirty="0" err="1"/>
              <a:t>Zemljina</a:t>
            </a:r>
            <a:r>
              <a:rPr lang="en-US" sz="2000" dirty="0"/>
              <a:t> kora</a:t>
            </a:r>
          </a:p>
        </p:txBody>
      </p:sp>
      <p:pic>
        <p:nvPicPr>
          <p:cNvPr id="2050" name="Picture 2" descr="Slikovni rezultat za zemlja slojevi">
            <a:extLst>
              <a:ext uri="{FF2B5EF4-FFF2-40B4-BE49-F238E27FC236}">
                <a16:creationId xmlns:a16="http://schemas.microsoft.com/office/drawing/2014/main" id="{0DAE75D0-D2D4-4011-9469-A6B13741CDA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00436" y="2016432"/>
            <a:ext cx="4777403" cy="3973587"/>
          </a:xfrm>
          <a:prstGeom prst="rect">
            <a:avLst/>
          </a:prstGeom>
          <a:noFill/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8" name="Rectangle 82">
            <a:extLst>
              <a:ext uri="{FF2B5EF4-FFF2-40B4-BE49-F238E27FC236}">
                <a16:creationId xmlns:a16="http://schemas.microsoft.com/office/drawing/2014/main" id="{748ACDD1-8E35-47F8-BD67-59FD2D1AF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17269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likovni rezultat za atmosfera">
            <a:extLst>
              <a:ext uri="{FF2B5EF4-FFF2-40B4-BE49-F238E27FC236}">
                <a16:creationId xmlns:a16="http://schemas.microsoft.com/office/drawing/2014/main" id="{D243D454-FE2F-488B-B2FC-604DBB32D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0" name="Rectangle 74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757A0291-3E5F-42DA-800B-EAA5E9A2F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err="1"/>
              <a:t>Ozonski</a:t>
            </a:r>
            <a:r>
              <a:rPr lang="en-US" sz="4400" dirty="0"/>
              <a:t> </a:t>
            </a:r>
            <a:r>
              <a:rPr lang="en-US" sz="4400" dirty="0" err="1"/>
              <a:t>omotač</a:t>
            </a:r>
            <a:endParaRPr lang="en-US" sz="4400" dirty="0"/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4122873C-2933-474F-ABDC-720624B42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269" y="3602038"/>
            <a:ext cx="9001462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/>
              <a:t>Plinoviti omotač oko Zemlje </a:t>
            </a:r>
          </a:p>
        </p:txBody>
      </p:sp>
    </p:spTree>
    <p:extLst>
      <p:ext uri="{BB962C8B-B14F-4D97-AF65-F5344CB8AC3E}">
        <p14:creationId xmlns:p14="http://schemas.microsoft.com/office/powerpoint/2010/main" val="424632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E18182B-058B-42FE-8200-C96F4B335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1329596"/>
          </a:xfrm>
        </p:spPr>
        <p:txBody>
          <a:bodyPr>
            <a:normAutofit/>
          </a:bodyPr>
          <a:lstStyle/>
          <a:p>
            <a:r>
              <a:rPr lang="hr-HR" sz="4400" b="1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Zemljina kora</a:t>
            </a:r>
            <a:endParaRPr lang="en-US" sz="4400" b="1" dirty="0">
              <a:ln>
                <a:solidFill>
                  <a:srgbClr val="404040">
                    <a:alpha val="10000"/>
                  </a:srgbClr>
                </a:solidFill>
              </a:ln>
            </a:endParaRPr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0A7C894B-1406-46B6-B8D9-BC98916E9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27623"/>
            <a:ext cx="5978072" cy="3567225"/>
          </a:xfrm>
        </p:spPr>
        <p:txBody>
          <a:bodyPr anchor="ctr">
            <a:normAutofit/>
          </a:bodyPr>
          <a:lstStyle/>
          <a:p>
            <a:pPr>
              <a:buClr>
                <a:srgbClr val="F6C882"/>
              </a:buClr>
            </a:pPr>
            <a:r>
              <a:rPr lang="en-US" sz="2400" dirty="0" err="1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Zemljina</a:t>
            </a:r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 kora </a:t>
            </a:r>
            <a:r>
              <a:rPr lang="hr-HR" sz="24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-</a:t>
            </a:r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 </a:t>
            </a:r>
            <a:r>
              <a:rPr lang="en-US" sz="2400" dirty="0" err="1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površinski</a:t>
            </a:r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 </a:t>
            </a:r>
            <a:r>
              <a:rPr lang="en-US" sz="2400" dirty="0" err="1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dio</a:t>
            </a:r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 </a:t>
            </a:r>
            <a:r>
              <a:rPr lang="en-US" sz="2400" dirty="0" err="1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Zemlj</a:t>
            </a:r>
            <a:r>
              <a:rPr lang="hr-HR" sz="24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e</a:t>
            </a:r>
          </a:p>
          <a:p>
            <a:pPr>
              <a:buClr>
                <a:srgbClr val="F6C882"/>
              </a:buClr>
            </a:pPr>
            <a:r>
              <a:rPr lang="hr-HR" sz="24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Kontinentalna kora</a:t>
            </a:r>
          </a:p>
          <a:p>
            <a:pPr>
              <a:buClr>
                <a:srgbClr val="F6C882"/>
              </a:buClr>
            </a:pPr>
            <a:r>
              <a:rPr lang="hr-HR" sz="2400" dirty="0">
                <a:ln>
                  <a:solidFill>
                    <a:srgbClr val="404040">
                      <a:alpha val="10000"/>
                    </a:srgbClr>
                  </a:solidFill>
                </a:ln>
              </a:rPr>
              <a:t>Oceanska kora</a:t>
            </a:r>
            <a:endParaRPr lang="en-US" sz="2400" dirty="0">
              <a:ln>
                <a:solidFill>
                  <a:srgbClr val="404040">
                    <a:alpha val="10000"/>
                  </a:srgbClr>
                </a:solidFill>
              </a:ln>
            </a:endParaRP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7AEE9CAC-347C-43C2-AE87-6BC5566E6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232905" y="1"/>
            <a:ext cx="4959095" cy="6858000"/>
          </a:xfrm>
          <a:prstGeom prst="rect">
            <a:avLst/>
          </a:prstGeom>
        </p:spPr>
      </p:pic>
      <p:pic>
        <p:nvPicPr>
          <p:cNvPr id="4100" name="Picture 4" descr="Slikovni rezultat za zemljina kora">
            <a:extLst>
              <a:ext uri="{FF2B5EF4-FFF2-40B4-BE49-F238E27FC236}">
                <a16:creationId xmlns:a16="http://schemas.microsoft.com/office/drawing/2014/main" id="{8A2A2C19-8B9E-4863-B978-584CD56ABE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6" r="383" b="2"/>
          <a:stretch/>
        </p:blipFill>
        <p:spPr bwMode="auto">
          <a:xfrm>
            <a:off x="7552945" y="1788615"/>
            <a:ext cx="3995592" cy="2813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559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9B0F3308-12C4-4DD7-ABB4-D0DFAA3C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6A24046D-AAB6-4470-AC22-6448D576E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211A0A85-392D-49DA-B9EC-82262B3B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73AFD74C-283C-45BD-885B-6E6635E4B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E3DE725-FEB0-422F-BDBA-A29C95768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5058156-257B-4118-BA50-5869C8AF6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CE620081-AD6C-4FF7-BD7A-ABD79A093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3" y="808056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hr-HR" sz="4400" b="1" dirty="0"/>
              <a:t>Oceanska kora</a:t>
            </a:r>
            <a:endParaRPr lang="en-US" sz="4400" b="1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E5F4ED8-0B61-4120-ABB2-E7CB79F44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5805" y="2052116"/>
            <a:ext cx="2658877" cy="3997828"/>
          </a:xfrm>
        </p:spPr>
        <p:txBody>
          <a:bodyPr>
            <a:normAutofit/>
          </a:bodyPr>
          <a:lstStyle/>
          <a:p>
            <a:r>
              <a:rPr lang="en-US" sz="1800" dirty="0" err="1"/>
              <a:t>Oceanska</a:t>
            </a:r>
            <a:r>
              <a:rPr lang="hr-HR" sz="1800" dirty="0"/>
              <a:t>, kontinentalna</a:t>
            </a:r>
            <a:r>
              <a:rPr lang="en-US" sz="1800" dirty="0"/>
              <a:t> kora </a:t>
            </a:r>
            <a:r>
              <a:rPr lang="en-US" sz="1800" dirty="0" err="1"/>
              <a:t>dio</a:t>
            </a:r>
            <a:r>
              <a:rPr lang="en-US" sz="1800" dirty="0"/>
              <a:t> </a:t>
            </a:r>
            <a:r>
              <a:rPr lang="hr-HR" sz="1800" dirty="0"/>
              <a:t>su</a:t>
            </a:r>
            <a:r>
              <a:rPr lang="en-US" sz="1800" dirty="0"/>
              <a:t> </a:t>
            </a:r>
            <a:r>
              <a:rPr lang="hr-HR" sz="1800" dirty="0"/>
              <a:t>Zemljine litosfere</a:t>
            </a:r>
          </a:p>
          <a:p>
            <a:r>
              <a:rPr lang="hr-HR" sz="1800" dirty="0"/>
              <a:t>Litosfera – čvrsti dio Zemlje</a:t>
            </a:r>
            <a:endParaRPr lang="en-US" sz="1800" dirty="0"/>
          </a:p>
        </p:txBody>
      </p:sp>
      <p:pic>
        <p:nvPicPr>
          <p:cNvPr id="9218" name="Picture 2" descr="Slikovni rezultat za oceanska kora">
            <a:extLst>
              <a:ext uri="{FF2B5EF4-FFF2-40B4-BE49-F238E27FC236}">
                <a16:creationId xmlns:a16="http://schemas.microsoft.com/office/drawing/2014/main" id="{DC10DF28-5FA5-431B-83EF-4A419EA78F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8" r="25368" b="1"/>
          <a:stretch/>
        </p:blipFill>
        <p:spPr bwMode="auto">
          <a:xfrm>
            <a:off x="5609080" y="2348779"/>
            <a:ext cx="4466797" cy="3373468"/>
          </a:xfrm>
          <a:prstGeom prst="rect">
            <a:avLst/>
          </a:prstGeom>
          <a:noFill/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D23B4D99-FEA8-489A-8436-A2F113BE1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71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CD557CE-2AB8-44E1-AABA-A21D2274F3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58DCB6E5-A344-4A17-A353-EC4D71E6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4D82F4F2-6117-4CCD-94A7-4AFD603EC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3CCA9FB2-FFC7-4B6D-8E30-9D2CC14E7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CF6D6F6-E7F9-4521-BD22-74A61D8ED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B566E74-1425-46AC-885D-D2DAEE365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BEBCB5E2-EA64-437D-A698-CBF82D3A9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876" y="762621"/>
            <a:ext cx="4156757" cy="1077229"/>
          </a:xfrm>
        </p:spPr>
        <p:txBody>
          <a:bodyPr>
            <a:noAutofit/>
          </a:bodyPr>
          <a:lstStyle/>
          <a:p>
            <a:pPr algn="l"/>
            <a:r>
              <a:rPr lang="hr-HR" sz="4400" b="1" dirty="0"/>
              <a:t>Kontinentalna kora</a:t>
            </a:r>
            <a:endParaRPr lang="en-US" sz="4400" b="1" dirty="0"/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2AB4E897-A0B9-49D7-8F85-F0CA62351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2517" y="1427368"/>
            <a:ext cx="3317493" cy="3997828"/>
          </a:xfrm>
        </p:spPr>
        <p:txBody>
          <a:bodyPr>
            <a:normAutofit/>
          </a:bodyPr>
          <a:lstStyle/>
          <a:p>
            <a:r>
              <a:rPr lang="hr-HR" dirty="0"/>
              <a:t>Kontinentalna kora - sloj </a:t>
            </a:r>
            <a:r>
              <a:rPr lang="hr-HR" dirty="0" err="1"/>
              <a:t>magmatskih</a:t>
            </a:r>
            <a:r>
              <a:rPr lang="hr-HR" dirty="0"/>
              <a:t> stijena</a:t>
            </a:r>
            <a:endParaRPr lang="en-US" dirty="0"/>
          </a:p>
        </p:txBody>
      </p:sp>
      <p:pic>
        <p:nvPicPr>
          <p:cNvPr id="1026" name="Picture 2" descr="What is Earth&amp;#39;s Crust? - Answered - Twinkl Teaching Wiki">
            <a:extLst>
              <a:ext uri="{FF2B5EF4-FFF2-40B4-BE49-F238E27FC236}">
                <a16:creationId xmlns:a16="http://schemas.microsoft.com/office/drawing/2014/main" id="{A83CD7BE-3B8B-41F9-9F8B-7CDFC9E52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4766" y="1574498"/>
            <a:ext cx="4651619" cy="3709666"/>
          </a:xfrm>
          <a:prstGeom prst="rect">
            <a:avLst/>
          </a:prstGeom>
          <a:noFill/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06858379-D070-40E4-8A3D-F29E90C5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528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B161031-0129-4BCF-A1A2-7C781577A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755076" cy="164198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4900" b="1" dirty="0" err="1">
                <a:effectLst/>
                <a:latin typeface="Arial Narrow" panose="020B0606020202030204" pitchFamily="34" charset="0"/>
              </a:rPr>
              <a:t>Mohorovičićev</a:t>
            </a:r>
            <a:br>
              <a:rPr lang="en-US" sz="4900" b="1" dirty="0">
                <a:effectLst/>
                <a:latin typeface="Arial Narrow" panose="020B0606020202030204" pitchFamily="34" charset="0"/>
              </a:rPr>
            </a:br>
            <a:r>
              <a:rPr lang="en-US" sz="4900" b="1" dirty="0" err="1">
                <a:effectLst/>
                <a:latin typeface="Arial Narrow" panose="020B0606020202030204" pitchFamily="34" charset="0"/>
              </a:rPr>
              <a:t>Diskontinuitet</a:t>
            </a:r>
            <a:br>
              <a:rPr lang="en-US" sz="3600" dirty="0">
                <a:effectLst/>
              </a:rPr>
            </a:br>
            <a:endParaRPr lang="en-US" sz="3600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3B90AB6A-AF3C-4CBA-B1EF-B1B22AD4BE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26" r="-2" b="844"/>
          <a:stretch/>
        </p:blipFill>
        <p:spPr bwMode="auto">
          <a:xfrm>
            <a:off x="3817891" y="453703"/>
            <a:ext cx="6366295" cy="577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26" name="Rectangle 76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200" name="Content Placeholder 8197">
            <a:extLst>
              <a:ext uri="{FF2B5EF4-FFF2-40B4-BE49-F238E27FC236}">
                <a16:creationId xmlns:a16="http://schemas.microsoft.com/office/drawing/2014/main" id="{DC4FFB47-A156-4654-8ABC-35473F406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2438400"/>
            <a:ext cx="3542640" cy="393237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Granica</a:t>
            </a:r>
            <a:r>
              <a:rPr lang="en-US" dirty="0"/>
              <a:t> </a:t>
            </a:r>
            <a:r>
              <a:rPr lang="en-US" dirty="0" err="1"/>
              <a:t>između</a:t>
            </a:r>
            <a:r>
              <a:rPr lang="en-US" dirty="0"/>
              <a:t> </a:t>
            </a:r>
            <a:r>
              <a:rPr lang="en-US" dirty="0" err="1"/>
              <a:t>Zemljine</a:t>
            </a:r>
            <a:r>
              <a:rPr lang="en-US" dirty="0"/>
              <a:t> kore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plašta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86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094E213D-3FA7-4D59-80B5-015897DCA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DEFDA7D1-7F19-4EEE-B94B-7E9C16BCB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091" y="609600"/>
            <a:ext cx="4832465" cy="1326321"/>
          </a:xfrm>
        </p:spPr>
        <p:txBody>
          <a:bodyPr>
            <a:normAutofit/>
          </a:bodyPr>
          <a:lstStyle/>
          <a:p>
            <a:r>
              <a:rPr lang="hr-HR" sz="4400" dirty="0">
                <a:solidFill>
                  <a:srgbClr val="FFFFFF"/>
                </a:solidFill>
              </a:rPr>
              <a:t>Zemljin plašt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0D63BE23-20C0-4F37-860E-0892A4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5229225" cy="5391150"/>
          </a:xfrm>
          <a:prstGeom prst="rect">
            <a:avLst/>
          </a:prstGeom>
          <a:solidFill>
            <a:schemeClr val="bg1"/>
          </a:solidFill>
          <a:ln w="190500" cap="sq">
            <a:solidFill>
              <a:schemeClr val="bg1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Slikovni rezultat za zemljina plast">
            <a:extLst>
              <a:ext uri="{FF2B5EF4-FFF2-40B4-BE49-F238E27FC236}">
                <a16:creationId xmlns:a16="http://schemas.microsoft.com/office/drawing/2014/main" id="{9FDACEDE-92D5-4B8D-B161-97FEF60F2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1857" y="1693321"/>
            <a:ext cx="4450460" cy="347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Rectangle 138">
            <a:extLst>
              <a:ext uri="{FF2B5EF4-FFF2-40B4-BE49-F238E27FC236}">
                <a16:creationId xmlns:a16="http://schemas.microsoft.com/office/drawing/2014/main" id="{D49AB149-D0D3-42EA-8B4C-F39E213AE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496" y="799817"/>
            <a:ext cx="5109182" cy="5258367"/>
          </a:xfrm>
          <a:prstGeom prst="rect">
            <a:avLst/>
          </a:prstGeom>
          <a:noFill/>
          <a:ln w="12700">
            <a:solidFill>
              <a:srgbClr val="2A5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E3D183F-055F-4220-B6EC-2068D8606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5091" y="2096064"/>
            <a:ext cx="4832465" cy="3962120"/>
          </a:xfrm>
        </p:spPr>
        <p:txBody>
          <a:bodyPr>
            <a:normAutofit/>
          </a:bodyPr>
          <a:lstStyle/>
          <a:p>
            <a:r>
              <a:rPr lang="hr-HR" dirty="0">
                <a:solidFill>
                  <a:srgbClr val="FFFFFF"/>
                </a:solidFill>
              </a:rPr>
              <a:t>Zemljin plašt</a:t>
            </a:r>
          </a:p>
          <a:p>
            <a:r>
              <a:rPr lang="hr-HR" dirty="0">
                <a:solidFill>
                  <a:srgbClr val="FFFFFF"/>
                </a:solidFill>
              </a:rPr>
              <a:t>Sastavljen od gustih stijena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1027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C4F1244-5150-4ED4-81A4-B4AEBACE0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35788" y="1075806"/>
            <a:ext cx="9252154" cy="1223983"/>
          </a:xfrm>
        </p:spPr>
        <p:txBody>
          <a:bodyPr>
            <a:normAutofit/>
          </a:bodyPr>
          <a:lstStyle/>
          <a:p>
            <a:r>
              <a:rPr lang="hr-HR" sz="4400" b="1" dirty="0"/>
              <a:t>Zemljina jezgra</a:t>
            </a:r>
            <a:endParaRPr lang="en-US" sz="4400" b="1" dirty="0"/>
          </a:p>
        </p:txBody>
      </p:sp>
      <p:sp>
        <p:nvSpPr>
          <p:cNvPr id="5126" name="Content Placeholder 5125">
            <a:extLst>
              <a:ext uri="{FF2B5EF4-FFF2-40B4-BE49-F238E27FC236}">
                <a16:creationId xmlns:a16="http://schemas.microsoft.com/office/drawing/2014/main" id="{F0AD4224-DC7E-45D9-A00C-40EA78688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7202" y="786832"/>
            <a:ext cx="4338409" cy="4196185"/>
          </a:xfrm>
        </p:spPr>
        <p:txBody>
          <a:bodyPr>
            <a:normAutofit/>
          </a:bodyPr>
          <a:lstStyle/>
          <a:p>
            <a:r>
              <a:rPr lang="hr-HR" dirty="0"/>
              <a:t>I</a:t>
            </a:r>
            <a:r>
              <a:rPr lang="en-US" dirty="0" err="1"/>
              <a:t>zgrađena</a:t>
            </a:r>
            <a:r>
              <a:rPr lang="en-US" dirty="0"/>
              <a:t> od </a:t>
            </a:r>
            <a:r>
              <a:rPr lang="en-US" dirty="0" err="1"/>
              <a:t>tekućeg</a:t>
            </a:r>
            <a:r>
              <a:rPr lang="hr-HR" dirty="0"/>
              <a:t>,</a:t>
            </a:r>
            <a:r>
              <a:rPr lang="en-US" dirty="0"/>
              <a:t> </a:t>
            </a:r>
            <a:r>
              <a:rPr lang="en-US" dirty="0" err="1"/>
              <a:t>vanjskog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čvrstog</a:t>
            </a:r>
            <a:r>
              <a:rPr lang="en-US" dirty="0"/>
              <a:t> </a:t>
            </a:r>
            <a:r>
              <a:rPr lang="en-US" dirty="0" err="1"/>
              <a:t>unutarnjeg</a:t>
            </a:r>
            <a:r>
              <a:rPr lang="en-US" dirty="0"/>
              <a:t> </a:t>
            </a:r>
            <a:r>
              <a:rPr lang="en-US" dirty="0" err="1"/>
              <a:t>dijela</a:t>
            </a:r>
            <a:r>
              <a:rPr lang="en-US" dirty="0"/>
              <a:t>.</a:t>
            </a:r>
          </a:p>
        </p:txBody>
      </p:sp>
      <p:pic>
        <p:nvPicPr>
          <p:cNvPr id="5122" name="Picture 2" descr="Slikovni rezultat za zemljina jezgra">
            <a:extLst>
              <a:ext uri="{FF2B5EF4-FFF2-40B4-BE49-F238E27FC236}">
                <a16:creationId xmlns:a16="http://schemas.microsoft.com/office/drawing/2014/main" id="{0AE42F66-0A59-466E-A7EF-E6BC42EC89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1" r="14745" b="2"/>
          <a:stretch/>
        </p:blipFill>
        <p:spPr bwMode="auto">
          <a:xfrm>
            <a:off x="5990316" y="2052213"/>
            <a:ext cx="5109637" cy="393295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75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1_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3.xml><?xml version="1.0" encoding="utf-8"?>
<a:theme xmlns:a="http://schemas.openxmlformats.org/drawingml/2006/main" name="1_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4.xml><?xml version="1.0" encoding="utf-8"?>
<a:theme xmlns:a="http://schemas.openxmlformats.org/drawingml/2006/main" name="Škriljevac">
  <a:themeElements>
    <a:clrScheme name="Škriljevac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Škriljevac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Škriljeva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5.xml><?xml version="1.0" encoding="utf-8"?>
<a:theme xmlns:a="http://schemas.openxmlformats.org/drawingml/2006/main" name="Organski">
  <a:themeElements>
    <a:clrScheme name="Organski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ski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ski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6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2D251F"/>
      </a:dk2>
      <a:lt2>
        <a:srgbClr val="FAE9C5"/>
      </a:lt2>
      <a:accent1>
        <a:srgbClr val="ED3846"/>
      </a:accent1>
      <a:accent2>
        <a:srgbClr val="F87184"/>
      </a:accent2>
      <a:accent3>
        <a:srgbClr val="EC9DA9"/>
      </a:accent3>
      <a:accent4>
        <a:srgbClr val="ECC190"/>
      </a:accent4>
      <a:accent5>
        <a:srgbClr val="FFB268"/>
      </a:accent5>
      <a:accent6>
        <a:srgbClr val="F98657"/>
      </a:accent6>
      <a:hlink>
        <a:srgbClr val="B97669"/>
      </a:hlink>
      <a:folHlink>
        <a:srgbClr val="9E94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BCCF8060-3FCB-4641-B728-8A589529B13F}"/>
    </a:ext>
  </a:extLst>
</a:theme>
</file>

<file path=ppt/theme/theme7.xml><?xml version="1.0" encoding="utf-8"?>
<a:theme xmlns:a="http://schemas.openxmlformats.org/drawingml/2006/main" name="2_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8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1093</TotalTime>
  <Words>171</Words>
  <Application>Microsoft Office PowerPoint</Application>
  <PresentationFormat>Široki zaslon</PresentationFormat>
  <Paragraphs>34</Paragraphs>
  <Slides>12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12</vt:i4>
      </vt:variant>
      <vt:variant>
        <vt:lpstr>Tema</vt:lpstr>
      </vt:variant>
      <vt:variant>
        <vt:i4>8</vt:i4>
      </vt:variant>
      <vt:variant>
        <vt:lpstr>Naslovi slajdova</vt:lpstr>
      </vt:variant>
      <vt:variant>
        <vt:i4>12</vt:i4>
      </vt:variant>
    </vt:vector>
  </HeadingPairs>
  <TitlesOfParts>
    <vt:vector size="32" baseType="lpstr">
      <vt:lpstr>Arial</vt:lpstr>
      <vt:lpstr>Arial Narrow</vt:lpstr>
      <vt:lpstr>Bookman Old Style</vt:lpstr>
      <vt:lpstr>Calibri</vt:lpstr>
      <vt:lpstr>Calisto MT</vt:lpstr>
      <vt:lpstr>Century Gothic</vt:lpstr>
      <vt:lpstr>Garamond</vt:lpstr>
      <vt:lpstr>MS Shell Dlg 2</vt:lpstr>
      <vt:lpstr>Rockwell</vt:lpstr>
      <vt:lpstr>Wingdings</vt:lpstr>
      <vt:lpstr>Wingdings 2</vt:lpstr>
      <vt:lpstr>Wingdings 3</vt:lpstr>
      <vt:lpstr>Damask</vt:lpstr>
      <vt:lpstr>1_Damask</vt:lpstr>
      <vt:lpstr>1_Madison</vt:lpstr>
      <vt:lpstr>Škriljevac</vt:lpstr>
      <vt:lpstr>Organski</vt:lpstr>
      <vt:lpstr>Madison</vt:lpstr>
      <vt:lpstr>2_Damask</vt:lpstr>
      <vt:lpstr>Ion</vt:lpstr>
      <vt:lpstr>Građa Zemlje</vt:lpstr>
      <vt:lpstr>Slojevi Zemlje</vt:lpstr>
      <vt:lpstr>Ozonski omotač</vt:lpstr>
      <vt:lpstr>Zemljina kora</vt:lpstr>
      <vt:lpstr>Oceanska kora</vt:lpstr>
      <vt:lpstr>Kontinentalna kora</vt:lpstr>
      <vt:lpstr>Mohorovičićev Diskontinuitet </vt:lpstr>
      <vt:lpstr>Zemljin plašt</vt:lpstr>
      <vt:lpstr>Zemljina jezgra</vt:lpstr>
      <vt:lpstr>Magma</vt:lpstr>
      <vt:lpstr>Hvala na pažnji!</vt:lpstr>
      <vt:lpstr>Literatura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Građa Zemlje</dc:title>
  <dc:creator>Denis Ibiši</dc:creator>
  <cp:lastModifiedBy>Denis Ibiši</cp:lastModifiedBy>
  <cp:revision>9</cp:revision>
  <dcterms:created xsi:type="dcterms:W3CDTF">2019-10-18T22:30:20Z</dcterms:created>
  <dcterms:modified xsi:type="dcterms:W3CDTF">2022-01-16T15:46:17Z</dcterms:modified>
</cp:coreProperties>
</file>